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Montserrat" charset="0"/>
      <p:regular r:id="rId11"/>
    </p:embeddedFont>
    <p:embeddedFont>
      <p:font typeface="Canva Sans Bold" charset="0"/>
      <p:regular r:id="rId12"/>
    </p:embeddedFont>
    <p:embeddedFont>
      <p:font typeface="Montserrat Bold" charset="0"/>
      <p:regular r:id="rId13"/>
    </p:embeddedFont>
    <p:embeddedFont>
      <p:font typeface="Calibri"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2172135" y="2337613"/>
            <a:ext cx="6031608" cy="60316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414845" y="1188931"/>
            <a:ext cx="1991544" cy="19915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043659" y="4214522"/>
            <a:ext cx="3185721" cy="31857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840087" y="3440703"/>
            <a:ext cx="14389293" cy="3906665"/>
          </a:xfrm>
          <a:prstGeom prst="rect">
            <a:avLst/>
          </a:prstGeom>
        </p:spPr>
        <p:txBody>
          <a:bodyPr lIns="0" tIns="0" rIns="0" bIns="0" rtlCol="0" anchor="t">
            <a:spAutoFit/>
          </a:bodyPr>
          <a:lstStyle/>
          <a:p>
            <a:pPr algn="ctr">
              <a:lnSpc>
                <a:spcPts val="15515"/>
              </a:lnSpc>
            </a:pPr>
            <a:r>
              <a:rPr lang="en-US" sz="12314" b="1">
                <a:solidFill>
                  <a:srgbClr val="240960"/>
                </a:solidFill>
                <a:latin typeface="Montserrat Bold"/>
                <a:ea typeface="Montserrat Bold"/>
                <a:cs typeface="Montserrat Bold"/>
                <a:sym typeface="Montserrat Bold"/>
              </a:rPr>
              <a:t>Receipt &amp; Invoice Digitizer</a:t>
            </a:r>
          </a:p>
        </p:txBody>
      </p:sp>
      <p:grpSp>
        <p:nvGrpSpPr>
          <p:cNvPr id="12" name="Group 12"/>
          <p:cNvGrpSpPr/>
          <p:nvPr/>
        </p:nvGrpSpPr>
        <p:grpSpPr>
          <a:xfrm>
            <a:off x="4163679" y="7797695"/>
            <a:ext cx="884434" cy="88443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744482" y="1504605"/>
            <a:ext cx="1892038" cy="18920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344946" y="6400189"/>
            <a:ext cx="884434" cy="88443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37067" y="3608432"/>
            <a:ext cx="3070135" cy="307013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TextBox 25"/>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6" name="TextBox 26"/>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01</a:t>
            </a:r>
          </a:p>
        </p:txBody>
      </p:sp>
      <p:sp>
        <p:nvSpPr>
          <p:cNvPr id="27" name="TextBox 27"/>
          <p:cNvSpPr txBox="1"/>
          <p:nvPr/>
        </p:nvSpPr>
        <p:spPr>
          <a:xfrm>
            <a:off x="8244603" y="7635770"/>
            <a:ext cx="8167688" cy="1352171"/>
          </a:xfrm>
          <a:prstGeom prst="rect">
            <a:avLst/>
          </a:prstGeom>
        </p:spPr>
        <p:txBody>
          <a:bodyPr lIns="0" tIns="0" rIns="0" bIns="0" rtlCol="0" anchor="t">
            <a:spAutoFit/>
          </a:bodyPr>
          <a:lstStyle/>
          <a:p>
            <a:pPr algn="ctr">
              <a:lnSpc>
                <a:spcPts val="5567"/>
              </a:lnSpc>
            </a:pPr>
            <a:r>
              <a:rPr lang="en-US" sz="3199" b="1">
                <a:solidFill>
                  <a:srgbClr val="000000"/>
                </a:solidFill>
                <a:latin typeface="Canva Sans Bold"/>
                <a:ea typeface="Canva Sans Bold"/>
                <a:cs typeface="Canva Sans Bold"/>
                <a:sym typeface="Canva Sans Bold"/>
              </a:rPr>
              <a:t>Mentor: Dr.Santhiya Mam</a:t>
            </a:r>
          </a:p>
          <a:p>
            <a:pPr algn="ctr">
              <a:lnSpc>
                <a:spcPts val="5567"/>
              </a:lnSpc>
            </a:pPr>
            <a:r>
              <a:rPr lang="en-US" sz="3199" b="1">
                <a:solidFill>
                  <a:srgbClr val="000000"/>
                </a:solidFill>
                <a:latin typeface="Canva Sans Bold"/>
                <a:ea typeface="Canva Sans Bold"/>
                <a:cs typeface="Canva Sans Bold"/>
                <a:sym typeface="Canva Sans Bold"/>
              </a:rPr>
              <a:t>Presented By: Pasula Nikhileshwar Reddy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499498" y="2016665"/>
            <a:ext cx="14152523" cy="6891819"/>
            <a:chOff x="0" y="0"/>
            <a:chExt cx="3727414" cy="1815129"/>
          </a:xfrm>
        </p:grpSpPr>
        <p:sp>
          <p:nvSpPr>
            <p:cNvPr id="3" name="Freeform 3"/>
            <p:cNvSpPr/>
            <p:nvPr/>
          </p:nvSpPr>
          <p:spPr>
            <a:xfrm>
              <a:off x="0" y="0"/>
              <a:ext cx="3727414" cy="1815129"/>
            </a:xfrm>
            <a:custGeom>
              <a:avLst/>
              <a:gdLst/>
              <a:ahLst/>
              <a:cxnLst/>
              <a:rect l="l" t="t" r="r" b="b"/>
              <a:pathLst>
                <a:path w="3727414" h="1815129">
                  <a:moveTo>
                    <a:pt x="0" y="0"/>
                  </a:moveTo>
                  <a:lnTo>
                    <a:pt x="3727414" y="0"/>
                  </a:lnTo>
                  <a:lnTo>
                    <a:pt x="3727414" y="1815129"/>
                  </a:lnTo>
                  <a:lnTo>
                    <a:pt x="0" y="1815129"/>
                  </a:lnTo>
                  <a:close/>
                </a:path>
              </a:pathLst>
            </a:custGeom>
            <a:gradFill rotWithShape="1">
              <a:gsLst>
                <a:gs pos="0">
                  <a:srgbClr val="3C67BF">
                    <a:alpha val="23000"/>
                  </a:srgbClr>
                </a:gs>
                <a:gs pos="50000">
                  <a:srgbClr val="6B4CAF">
                    <a:alpha val="13225"/>
                  </a:srgbClr>
                </a:gs>
                <a:gs pos="100000">
                  <a:srgbClr val="F7ACFF">
                    <a:alpha val="0"/>
                  </a:srgbClr>
                </a:gs>
              </a:gsLst>
              <a:lin ang="0"/>
            </a:gradFill>
          </p:spPr>
        </p:sp>
        <p:sp>
          <p:nvSpPr>
            <p:cNvPr id="4" name="TextBox 4"/>
            <p:cNvSpPr txBox="1"/>
            <p:nvPr/>
          </p:nvSpPr>
          <p:spPr>
            <a:xfrm>
              <a:off x="0" y="-38100"/>
              <a:ext cx="3727414" cy="185322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78562" y="1456894"/>
            <a:ext cx="6573048" cy="7451590"/>
            <a:chOff x="0" y="0"/>
            <a:chExt cx="1018337" cy="1154446"/>
          </a:xfrm>
        </p:grpSpPr>
        <p:sp>
          <p:nvSpPr>
            <p:cNvPr id="6" name="Freeform 6"/>
            <p:cNvSpPr/>
            <p:nvPr/>
          </p:nvSpPr>
          <p:spPr>
            <a:xfrm>
              <a:off x="0" y="0"/>
              <a:ext cx="1018337" cy="1154446"/>
            </a:xfrm>
            <a:custGeom>
              <a:avLst/>
              <a:gdLst/>
              <a:ahLst/>
              <a:cxnLst/>
              <a:rect l="l" t="t" r="r" b="b"/>
              <a:pathLst>
                <a:path w="1018337" h="1154446">
                  <a:moveTo>
                    <a:pt x="0" y="0"/>
                  </a:moveTo>
                  <a:lnTo>
                    <a:pt x="1018337" y="0"/>
                  </a:lnTo>
                  <a:lnTo>
                    <a:pt x="1018337" y="1154446"/>
                  </a:lnTo>
                  <a:lnTo>
                    <a:pt x="0" y="1154446"/>
                  </a:lnTo>
                  <a:close/>
                </a:path>
              </a:pathLst>
            </a:custGeom>
            <a:blipFill>
              <a:blip r:embed="rId2"/>
              <a:stretch>
                <a:fillRect l="-6682" r="-6682"/>
              </a:stretch>
            </a:blipFill>
          </p:spPr>
        </p:sp>
      </p:grpSp>
      <p:grpSp>
        <p:nvGrpSpPr>
          <p:cNvPr id="7" name="Group 7"/>
          <p:cNvGrpSpPr/>
          <p:nvPr/>
        </p:nvGrpSpPr>
        <p:grpSpPr>
          <a:xfrm>
            <a:off x="10366501" y="6709979"/>
            <a:ext cx="6573048" cy="2241939"/>
            <a:chOff x="0" y="0"/>
            <a:chExt cx="1731173" cy="590470"/>
          </a:xfrm>
        </p:grpSpPr>
        <p:sp>
          <p:nvSpPr>
            <p:cNvPr id="8" name="Freeform 8"/>
            <p:cNvSpPr/>
            <p:nvPr/>
          </p:nvSpPr>
          <p:spPr>
            <a:xfrm>
              <a:off x="0" y="0"/>
              <a:ext cx="1731173" cy="590470"/>
            </a:xfrm>
            <a:custGeom>
              <a:avLst/>
              <a:gdLst/>
              <a:ahLst/>
              <a:cxnLst/>
              <a:rect l="l" t="t" r="r" b="b"/>
              <a:pathLst>
                <a:path w="1731173" h="590470">
                  <a:moveTo>
                    <a:pt x="0" y="0"/>
                  </a:moveTo>
                  <a:lnTo>
                    <a:pt x="1731173" y="0"/>
                  </a:lnTo>
                  <a:lnTo>
                    <a:pt x="1731173" y="590470"/>
                  </a:lnTo>
                  <a:lnTo>
                    <a:pt x="0" y="590470"/>
                  </a:lnTo>
                  <a:close/>
                </a:path>
              </a:pathLst>
            </a:custGeom>
            <a:gradFill rotWithShape="1">
              <a:gsLst>
                <a:gs pos="0">
                  <a:srgbClr val="F7ACFF">
                    <a:alpha val="0"/>
                  </a:srgbClr>
                </a:gs>
                <a:gs pos="100000">
                  <a:srgbClr val="3C67BF">
                    <a:alpha val="100000"/>
                  </a:srgbClr>
                </a:gs>
              </a:gsLst>
              <a:lin ang="5400000"/>
            </a:gradFill>
          </p:spPr>
        </p:sp>
        <p:sp>
          <p:nvSpPr>
            <p:cNvPr id="9" name="TextBox 9"/>
            <p:cNvSpPr txBox="1"/>
            <p:nvPr/>
          </p:nvSpPr>
          <p:spPr>
            <a:xfrm>
              <a:off x="0" y="-38100"/>
              <a:ext cx="1731173" cy="62857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758233" y="2306583"/>
            <a:ext cx="1892038" cy="18920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144000" y="7830949"/>
            <a:ext cx="2155070" cy="21550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7" name="Group 17"/>
          <p:cNvGrpSpPr/>
          <p:nvPr/>
        </p:nvGrpSpPr>
        <p:grpSpPr>
          <a:xfrm>
            <a:off x="400540" y="1693375"/>
            <a:ext cx="1256320" cy="125632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9660248" y="8446187"/>
            <a:ext cx="1122575" cy="924593"/>
          </a:xfrm>
          <a:custGeom>
            <a:avLst/>
            <a:gdLst/>
            <a:ahLst/>
            <a:cxnLst/>
            <a:rect l="l" t="t" r="r" b="b"/>
            <a:pathLst>
              <a:path w="1122575" h="924593">
                <a:moveTo>
                  <a:pt x="0" y="0"/>
                </a:moveTo>
                <a:lnTo>
                  <a:pt x="1122574" y="0"/>
                </a:lnTo>
                <a:lnTo>
                  <a:pt x="1122574" y="924594"/>
                </a:lnTo>
                <a:lnTo>
                  <a:pt x="0" y="9245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21" name="Group 21"/>
          <p:cNvGrpSpPr/>
          <p:nvPr/>
        </p:nvGrpSpPr>
        <p:grpSpPr>
          <a:xfrm>
            <a:off x="16939549" y="2212922"/>
            <a:ext cx="1256320" cy="125632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595013" y="2520126"/>
            <a:ext cx="5886282" cy="1955381"/>
          </a:xfrm>
          <a:prstGeom prst="rect">
            <a:avLst/>
          </a:prstGeom>
        </p:spPr>
        <p:txBody>
          <a:bodyPr lIns="0" tIns="0" rIns="0" bIns="0" rtlCol="0" anchor="t">
            <a:spAutoFit/>
          </a:bodyPr>
          <a:lstStyle/>
          <a:p>
            <a:pPr algn="l">
              <a:lnSpc>
                <a:spcPts val="7653"/>
              </a:lnSpc>
            </a:pPr>
            <a:r>
              <a:rPr lang="en-US" sz="6833" b="1">
                <a:solidFill>
                  <a:srgbClr val="240960"/>
                </a:solidFill>
                <a:latin typeface="Montserrat Bold"/>
                <a:ea typeface="Montserrat Bold"/>
                <a:cs typeface="Montserrat Bold"/>
                <a:sym typeface="Montserrat Bold"/>
              </a:rPr>
              <a:t>The Problem Statement</a:t>
            </a:r>
          </a:p>
        </p:txBody>
      </p:sp>
      <p:sp>
        <p:nvSpPr>
          <p:cNvPr id="25" name="TextBox 25"/>
          <p:cNvSpPr txBox="1"/>
          <p:nvPr/>
        </p:nvSpPr>
        <p:spPr>
          <a:xfrm>
            <a:off x="1595013" y="4594690"/>
            <a:ext cx="6814383" cy="3854076"/>
          </a:xfrm>
          <a:prstGeom prst="rect">
            <a:avLst/>
          </a:prstGeom>
        </p:spPr>
        <p:txBody>
          <a:bodyPr lIns="0" tIns="0" rIns="0" bIns="0" rtlCol="0" anchor="t">
            <a:spAutoFit/>
          </a:bodyPr>
          <a:lstStyle/>
          <a:p>
            <a:pPr marL="559862" lvl="1" indent="-279931" algn="l">
              <a:lnSpc>
                <a:spcPts val="3889"/>
              </a:lnSpc>
              <a:buFont typeface="Arial"/>
              <a:buChar char="•"/>
            </a:pPr>
            <a:r>
              <a:rPr lang="en-US" sz="2593">
                <a:solidFill>
                  <a:srgbClr val="000000"/>
                </a:solidFill>
                <a:latin typeface="Montserrat"/>
                <a:ea typeface="Montserrat"/>
                <a:cs typeface="Montserrat"/>
                <a:sym typeface="Montserrat"/>
              </a:rPr>
              <a:t>Manual extraction of text from receipt and invoice documents is slow and error-prone. </a:t>
            </a:r>
          </a:p>
          <a:p>
            <a:pPr marL="559862" lvl="1" indent="-279931" algn="l">
              <a:lnSpc>
                <a:spcPts val="3889"/>
              </a:lnSpc>
              <a:buFont typeface="Arial"/>
              <a:buChar char="•"/>
            </a:pPr>
            <a:r>
              <a:rPr lang="en-US" sz="2593">
                <a:solidFill>
                  <a:srgbClr val="000000"/>
                </a:solidFill>
                <a:latin typeface="Montserrat"/>
                <a:ea typeface="Montserrat"/>
                <a:cs typeface="Montserrat"/>
                <a:sym typeface="Montserrat"/>
              </a:rPr>
              <a:t>Therefore, a system is needed to upload receipt/invoice images, preprocess them for better clarity, and extract raw text using OCR to enable automated digitization.</a:t>
            </a:r>
          </a:p>
        </p:txBody>
      </p:sp>
      <p:sp>
        <p:nvSpPr>
          <p:cNvPr id="26" name="TextBox 26"/>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7" name="TextBox 27"/>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02</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7275947" y="-496215"/>
            <a:ext cx="11264060" cy="11375654"/>
            <a:chOff x="0" y="0"/>
            <a:chExt cx="2966666" cy="2996057"/>
          </a:xfrm>
        </p:grpSpPr>
        <p:sp>
          <p:nvSpPr>
            <p:cNvPr id="3" name="Freeform 3"/>
            <p:cNvSpPr/>
            <p:nvPr/>
          </p:nvSpPr>
          <p:spPr>
            <a:xfrm>
              <a:off x="0" y="0"/>
              <a:ext cx="2966666" cy="2996057"/>
            </a:xfrm>
            <a:custGeom>
              <a:avLst/>
              <a:gdLst/>
              <a:ahLst/>
              <a:cxnLst/>
              <a:rect l="l" t="t" r="r" b="b"/>
              <a:pathLst>
                <a:path w="2966666" h="2996057">
                  <a:moveTo>
                    <a:pt x="0" y="0"/>
                  </a:moveTo>
                  <a:lnTo>
                    <a:pt x="2966666" y="0"/>
                  </a:lnTo>
                  <a:lnTo>
                    <a:pt x="2966666" y="2996057"/>
                  </a:lnTo>
                  <a:lnTo>
                    <a:pt x="0" y="2996057"/>
                  </a:lnTo>
                  <a:close/>
                </a:path>
              </a:pathLst>
            </a:custGeom>
            <a:gradFill rotWithShape="1">
              <a:gsLst>
                <a:gs pos="0">
                  <a:srgbClr val="F7ACFF">
                    <a:alpha val="0"/>
                  </a:srgbClr>
                </a:gs>
                <a:gs pos="50000">
                  <a:srgbClr val="6B4CAF">
                    <a:alpha val="13225"/>
                  </a:srgbClr>
                </a:gs>
                <a:gs pos="100000">
                  <a:srgbClr val="3C67BF">
                    <a:alpha val="23000"/>
                  </a:srgbClr>
                </a:gs>
              </a:gsLst>
              <a:lin ang="0"/>
            </a:gradFill>
          </p:spPr>
        </p:sp>
        <p:sp>
          <p:nvSpPr>
            <p:cNvPr id="4" name="TextBox 4"/>
            <p:cNvSpPr txBox="1"/>
            <p:nvPr/>
          </p:nvSpPr>
          <p:spPr>
            <a:xfrm>
              <a:off x="0" y="-38100"/>
              <a:ext cx="2966666" cy="303415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54546" y="-1328013"/>
            <a:ext cx="5214383" cy="521438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a:grpSpLocks noChangeAspect="1"/>
          </p:cNvGrpSpPr>
          <p:nvPr/>
        </p:nvGrpSpPr>
        <p:grpSpPr>
          <a:xfrm>
            <a:off x="2300919" y="2671455"/>
            <a:ext cx="6136420" cy="6136420"/>
            <a:chOff x="0" y="0"/>
            <a:chExt cx="14840029" cy="14840029"/>
          </a:xfrm>
        </p:grpSpPr>
        <p:sp>
          <p:nvSpPr>
            <p:cNvPr id="10" name="Freeform 10"/>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5B45B5">
                    <a:alpha val="100000"/>
                  </a:srgbClr>
                </a:gs>
                <a:gs pos="100000">
                  <a:srgbClr val="8875D7">
                    <a:alpha val="100000"/>
                  </a:srgbClr>
                </a:gs>
              </a:gsLst>
              <a:lin ang="0"/>
            </a:gradFill>
          </p:spPr>
        </p:sp>
        <p:sp>
          <p:nvSpPr>
            <p:cNvPr id="11" name="Freeform 11"/>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id="12" name="Freeform 12"/>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223" r="223"/>
              </a:stretch>
            </a:blipFill>
          </p:spPr>
        </p:sp>
      </p:grpSp>
      <p:grpSp>
        <p:nvGrpSpPr>
          <p:cNvPr id="13" name="Group 13"/>
          <p:cNvGrpSpPr>
            <a:grpSpLocks noChangeAspect="1"/>
          </p:cNvGrpSpPr>
          <p:nvPr/>
        </p:nvGrpSpPr>
        <p:grpSpPr>
          <a:xfrm>
            <a:off x="1349938" y="5907599"/>
            <a:ext cx="3038039" cy="3038039"/>
            <a:chOff x="0" y="0"/>
            <a:chExt cx="14840029" cy="14840029"/>
          </a:xfrm>
        </p:grpSpPr>
        <p:sp>
          <p:nvSpPr>
            <p:cNvPr id="14" name="Freeform 14"/>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3C67BF">
                    <a:alpha val="100000"/>
                  </a:srgbClr>
                </a:gs>
                <a:gs pos="100000">
                  <a:srgbClr val="F7ACFF">
                    <a:alpha val="100000"/>
                  </a:srgbClr>
                </a:gs>
              </a:gsLst>
              <a:lin ang="0"/>
            </a:gradFill>
          </p:spPr>
        </p:sp>
        <p:sp>
          <p:nvSpPr>
            <p:cNvPr id="15" name="Freeform 15"/>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id="16" name="Freeform 16"/>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5"/>
              <a:stretch>
                <a:fillRect l="-24712" r="-24712"/>
              </a:stretch>
            </a:blipFill>
          </p:spPr>
        </p:sp>
      </p:grpSp>
      <p:grpSp>
        <p:nvGrpSpPr>
          <p:cNvPr id="17" name="Group 17"/>
          <p:cNvGrpSpPr/>
          <p:nvPr/>
        </p:nvGrpSpPr>
        <p:grpSpPr>
          <a:xfrm>
            <a:off x="-908020" y="7636544"/>
            <a:ext cx="4721330" cy="472133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1" name="TextBox 21"/>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03</a:t>
            </a:r>
          </a:p>
        </p:txBody>
      </p:sp>
      <p:sp>
        <p:nvSpPr>
          <p:cNvPr id="22" name="TextBox 22"/>
          <p:cNvSpPr txBox="1"/>
          <p:nvPr/>
        </p:nvSpPr>
        <p:spPr>
          <a:xfrm>
            <a:off x="9144000" y="1545878"/>
            <a:ext cx="5166384" cy="766255"/>
          </a:xfrm>
          <a:prstGeom prst="rect">
            <a:avLst/>
          </a:prstGeom>
        </p:spPr>
        <p:txBody>
          <a:bodyPr lIns="0" tIns="0" rIns="0" bIns="0" rtlCol="0" anchor="t">
            <a:spAutoFit/>
          </a:bodyPr>
          <a:lstStyle/>
          <a:p>
            <a:pPr algn="l">
              <a:lnSpc>
                <a:spcPts val="5467"/>
              </a:lnSpc>
            </a:pPr>
            <a:r>
              <a:rPr lang="en-US" sz="6833" b="1">
                <a:solidFill>
                  <a:srgbClr val="240960"/>
                </a:solidFill>
                <a:latin typeface="Montserrat Bold"/>
                <a:ea typeface="Montserrat Bold"/>
                <a:cs typeface="Montserrat Bold"/>
                <a:sym typeface="Montserrat Bold"/>
              </a:rPr>
              <a:t>Objectives</a:t>
            </a:r>
          </a:p>
        </p:txBody>
      </p:sp>
      <p:sp>
        <p:nvSpPr>
          <p:cNvPr id="23" name="TextBox 23"/>
          <p:cNvSpPr txBox="1"/>
          <p:nvPr/>
        </p:nvSpPr>
        <p:spPr>
          <a:xfrm>
            <a:off x="9144000" y="2525478"/>
            <a:ext cx="8340398" cy="6638952"/>
          </a:xfrm>
          <a:prstGeom prst="rect">
            <a:avLst/>
          </a:prstGeom>
        </p:spPr>
        <p:txBody>
          <a:bodyPr lIns="0" tIns="0" rIns="0" bIns="0" rtlCol="0" anchor="t">
            <a:spAutoFit/>
          </a:bodyPr>
          <a:lstStyle/>
          <a:p>
            <a:pPr marL="540755" lvl="1" indent="-270377" algn="l">
              <a:lnSpc>
                <a:spcPts val="3756"/>
              </a:lnSpc>
              <a:buFont typeface="Arial"/>
              <a:buChar char="•"/>
            </a:pPr>
            <a:r>
              <a:rPr lang="en-US" sz="2504">
                <a:solidFill>
                  <a:srgbClr val="000000"/>
                </a:solidFill>
                <a:latin typeface="Montserrat"/>
                <a:ea typeface="Montserrat"/>
                <a:cs typeface="Montserrat"/>
                <a:sym typeface="Montserrat"/>
              </a:rPr>
              <a:t>Build a robust file upload system that allows users to upload receipt/invoice documents (JPG/PNG/JPEG/PDF) with proper validation of file format and size.</a:t>
            </a:r>
          </a:p>
          <a:p>
            <a:pPr marL="540755" lvl="1" indent="-270377" algn="l">
              <a:lnSpc>
                <a:spcPts val="3756"/>
              </a:lnSpc>
              <a:buFont typeface="Arial"/>
              <a:buChar char="•"/>
            </a:pPr>
            <a:r>
              <a:rPr lang="en-US" sz="2504">
                <a:solidFill>
                  <a:srgbClr val="000000"/>
                </a:solidFill>
                <a:latin typeface="Montserrat"/>
                <a:ea typeface="Montserrat"/>
                <a:cs typeface="Montserrat"/>
                <a:sym typeface="Montserrat"/>
              </a:rPr>
              <a:t>Implement image preprocessing techniques such as resizing, grayscale conversion, noise removal, and thresholding to enhance the clarity of the document and improve OCR accuracy.</a:t>
            </a:r>
          </a:p>
          <a:p>
            <a:pPr marL="540755" lvl="1" indent="-270377" algn="l">
              <a:lnSpc>
                <a:spcPts val="3756"/>
              </a:lnSpc>
              <a:buFont typeface="Arial"/>
              <a:buChar char="•"/>
            </a:pPr>
            <a:r>
              <a:rPr lang="en-US" sz="2504">
                <a:solidFill>
                  <a:srgbClr val="000000"/>
                </a:solidFill>
                <a:latin typeface="Montserrat"/>
                <a:ea typeface="Montserrat"/>
                <a:cs typeface="Montserrat"/>
                <a:sym typeface="Montserrat"/>
              </a:rPr>
              <a:t>Execute raw text extraction using OCR (Tesseract/EasyOCR) to convert the preprocessed receipt/invoice image into machine-readable text and display the extracted output for verification.</a:t>
            </a:r>
          </a:p>
          <a:p>
            <a:pPr algn="l">
              <a:lnSpc>
                <a:spcPts val="3756"/>
              </a:lnSpc>
            </a:pPr>
            <a:endParaRPr lang="en-US" sz="2504">
              <a:solidFill>
                <a:srgbClr val="000000"/>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432325" y="2246485"/>
            <a:ext cx="19795102" cy="6320087"/>
            <a:chOff x="0" y="0"/>
            <a:chExt cx="5213525" cy="1664550"/>
          </a:xfrm>
        </p:grpSpPr>
        <p:sp>
          <p:nvSpPr>
            <p:cNvPr id="3" name="Freeform 3"/>
            <p:cNvSpPr/>
            <p:nvPr/>
          </p:nvSpPr>
          <p:spPr>
            <a:xfrm>
              <a:off x="0" y="0"/>
              <a:ext cx="5213525" cy="1664550"/>
            </a:xfrm>
            <a:custGeom>
              <a:avLst/>
              <a:gdLst/>
              <a:ahLst/>
              <a:cxnLst/>
              <a:rect l="l" t="t" r="r" b="b"/>
              <a:pathLst>
                <a:path w="5213525" h="1664550">
                  <a:moveTo>
                    <a:pt x="0" y="0"/>
                  </a:moveTo>
                  <a:lnTo>
                    <a:pt x="5213525" y="0"/>
                  </a:lnTo>
                  <a:lnTo>
                    <a:pt x="5213525" y="1664550"/>
                  </a:lnTo>
                  <a:lnTo>
                    <a:pt x="0" y="1664550"/>
                  </a:lnTo>
                  <a:close/>
                </a:path>
              </a:pathLst>
            </a:custGeom>
            <a:gradFill rotWithShape="1">
              <a:gsLst>
                <a:gs pos="0">
                  <a:srgbClr val="3C67BF">
                    <a:alpha val="23000"/>
                  </a:srgbClr>
                </a:gs>
                <a:gs pos="50000">
                  <a:srgbClr val="6B4CAF">
                    <a:alpha val="13225"/>
                  </a:srgbClr>
                </a:gs>
                <a:gs pos="100000">
                  <a:srgbClr val="F7ACFF">
                    <a:alpha val="0"/>
                  </a:srgbClr>
                </a:gs>
              </a:gsLst>
              <a:lin ang="0"/>
            </a:gradFill>
          </p:spPr>
        </p:sp>
        <p:sp>
          <p:nvSpPr>
            <p:cNvPr id="4" name="TextBox 4"/>
            <p:cNvSpPr txBox="1"/>
            <p:nvPr/>
          </p:nvSpPr>
          <p:spPr>
            <a:xfrm>
              <a:off x="0" y="-38100"/>
              <a:ext cx="5213525" cy="1702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595013" y="3887180"/>
            <a:ext cx="1256320" cy="12563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475165" y="7653473"/>
            <a:ext cx="1256320" cy="125632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102279" y="-313682"/>
            <a:ext cx="3185721" cy="31857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403566" y="1871985"/>
            <a:ext cx="884434" cy="8844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4142477" y="1392358"/>
            <a:ext cx="10003046" cy="7502284"/>
          </a:xfrm>
          <a:custGeom>
            <a:avLst/>
            <a:gdLst/>
            <a:ahLst/>
            <a:cxnLst/>
            <a:rect l="l" t="t" r="r" b="b"/>
            <a:pathLst>
              <a:path w="10003046" h="7502284">
                <a:moveTo>
                  <a:pt x="0" y="0"/>
                </a:moveTo>
                <a:lnTo>
                  <a:pt x="10003046" y="0"/>
                </a:lnTo>
                <a:lnTo>
                  <a:pt x="10003046" y="7502284"/>
                </a:lnTo>
                <a:lnTo>
                  <a:pt x="0" y="7502284"/>
                </a:lnTo>
                <a:lnTo>
                  <a:pt x="0" y="0"/>
                </a:lnTo>
                <a:close/>
              </a:path>
            </a:pathLst>
          </a:custGeom>
          <a:blipFill>
            <a:blip r:embed="rId4"/>
            <a:stretch>
              <a:fillRect/>
            </a:stretch>
          </a:blipFill>
        </p:spPr>
      </p:sp>
      <p:sp>
        <p:nvSpPr>
          <p:cNvPr id="19" name="Freeform 19"/>
          <p:cNvSpPr/>
          <p:nvPr/>
        </p:nvSpPr>
        <p:spPr>
          <a:xfrm>
            <a:off x="2289811" y="1405111"/>
            <a:ext cx="13708378" cy="7476778"/>
          </a:xfrm>
          <a:custGeom>
            <a:avLst/>
            <a:gdLst/>
            <a:ahLst/>
            <a:cxnLst/>
            <a:rect l="l" t="t" r="r" b="b"/>
            <a:pathLst>
              <a:path w="13708378" h="7476778">
                <a:moveTo>
                  <a:pt x="0" y="0"/>
                </a:moveTo>
                <a:lnTo>
                  <a:pt x="13708378" y="0"/>
                </a:lnTo>
                <a:lnTo>
                  <a:pt x="13708378" y="7476778"/>
                </a:lnTo>
                <a:lnTo>
                  <a:pt x="0" y="7476778"/>
                </a:lnTo>
                <a:lnTo>
                  <a:pt x="0" y="0"/>
                </a:lnTo>
                <a:close/>
              </a:path>
            </a:pathLst>
          </a:custGeom>
          <a:blipFill>
            <a:blip r:embed="rId5"/>
            <a:stretch>
              <a:fillRect/>
            </a:stretch>
          </a:blipFill>
        </p:spPr>
      </p:sp>
      <p:sp>
        <p:nvSpPr>
          <p:cNvPr id="20" name="TextBox 20"/>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1" name="TextBox 21"/>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04</a:t>
            </a:r>
          </a:p>
        </p:txBody>
      </p:sp>
      <p:sp>
        <p:nvSpPr>
          <p:cNvPr id="22" name="TextBox 22"/>
          <p:cNvSpPr txBox="1"/>
          <p:nvPr/>
        </p:nvSpPr>
        <p:spPr>
          <a:xfrm>
            <a:off x="3535656" y="366886"/>
            <a:ext cx="11216688" cy="1038225"/>
          </a:xfrm>
          <a:prstGeom prst="rect">
            <a:avLst/>
          </a:prstGeom>
        </p:spPr>
        <p:txBody>
          <a:bodyPr lIns="0" tIns="0" rIns="0" bIns="0" rtlCol="0" anchor="t">
            <a:spAutoFit/>
          </a:bodyPr>
          <a:lstStyle/>
          <a:p>
            <a:pPr algn="l">
              <a:lnSpc>
                <a:spcPts val="8200"/>
              </a:lnSpc>
            </a:pPr>
            <a:r>
              <a:rPr lang="en-US" sz="6833" b="1">
                <a:solidFill>
                  <a:srgbClr val="240960"/>
                </a:solidFill>
                <a:latin typeface="Montserrat Bold"/>
                <a:ea typeface="Montserrat Bold"/>
                <a:cs typeface="Montserrat Bold"/>
                <a:sym typeface="Montserrat Bold"/>
              </a:rPr>
              <a:t>System Architechture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TextBox 2"/>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3" name="TextBox 3"/>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05</a:t>
            </a:r>
          </a:p>
        </p:txBody>
      </p:sp>
      <p:sp>
        <p:nvSpPr>
          <p:cNvPr id="4" name="Freeform 4"/>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TextBox 5"/>
          <p:cNvSpPr txBox="1"/>
          <p:nvPr/>
        </p:nvSpPr>
        <p:spPr>
          <a:xfrm>
            <a:off x="4067548" y="502018"/>
            <a:ext cx="10117283" cy="1093465"/>
          </a:xfrm>
          <a:prstGeom prst="rect">
            <a:avLst/>
          </a:prstGeom>
        </p:spPr>
        <p:txBody>
          <a:bodyPr lIns="0" tIns="0" rIns="0" bIns="0" rtlCol="0" anchor="t">
            <a:spAutoFit/>
          </a:bodyPr>
          <a:lstStyle/>
          <a:p>
            <a:pPr algn="l">
              <a:lnSpc>
                <a:spcPts val="8815"/>
              </a:lnSpc>
            </a:pPr>
            <a:r>
              <a:rPr lang="en-US" sz="6833" b="1">
                <a:solidFill>
                  <a:srgbClr val="240960"/>
                </a:solidFill>
                <a:latin typeface="Montserrat Bold"/>
                <a:ea typeface="Montserrat Bold"/>
                <a:cs typeface="Montserrat Bold"/>
                <a:sym typeface="Montserrat Bold"/>
              </a:rPr>
              <a:t>System Architecture</a:t>
            </a:r>
          </a:p>
        </p:txBody>
      </p:sp>
      <p:sp>
        <p:nvSpPr>
          <p:cNvPr id="6" name="TextBox 6"/>
          <p:cNvSpPr txBox="1"/>
          <p:nvPr/>
        </p:nvSpPr>
        <p:spPr>
          <a:xfrm>
            <a:off x="1443958" y="2176894"/>
            <a:ext cx="15098584" cy="6293640"/>
          </a:xfrm>
          <a:prstGeom prst="rect">
            <a:avLst/>
          </a:prstGeom>
        </p:spPr>
        <p:txBody>
          <a:bodyPr lIns="0" tIns="0" rIns="0" bIns="0" rtlCol="0" anchor="t">
            <a:spAutoFit/>
          </a:bodyPr>
          <a:lstStyle/>
          <a:p>
            <a:pPr marL="553264" lvl="1" indent="-276632" algn="l">
              <a:lnSpc>
                <a:spcPts val="3843"/>
              </a:lnSpc>
              <a:buFont typeface="Arial"/>
              <a:buChar char="•"/>
            </a:pPr>
            <a:r>
              <a:rPr lang="en-US" sz="2562">
                <a:solidFill>
                  <a:srgbClr val="000000"/>
                </a:solidFill>
                <a:latin typeface="Montserrat"/>
                <a:ea typeface="Montserrat"/>
                <a:cs typeface="Montserrat"/>
                <a:sym typeface="Montserrat"/>
              </a:rPr>
              <a:t>The system architecture for Milestone–1 is designed as a simple and efficient pipeline to perform document ingestion and OCR. </a:t>
            </a:r>
          </a:p>
          <a:p>
            <a:pPr marL="553264" lvl="1" indent="-276632" algn="l">
              <a:lnSpc>
                <a:spcPts val="3843"/>
              </a:lnSpc>
              <a:buFont typeface="Arial"/>
              <a:buChar char="•"/>
            </a:pPr>
            <a:r>
              <a:rPr lang="en-US" sz="2562">
                <a:solidFill>
                  <a:srgbClr val="000000"/>
                </a:solidFill>
                <a:latin typeface="Montserrat"/>
                <a:ea typeface="Montserrat"/>
                <a:cs typeface="Montserrat"/>
                <a:sym typeface="Montserrat"/>
              </a:rPr>
              <a:t>The process begins when the user uploads a receipt or invoice document through the web interface. The uploaded file is then sent to the backend, where it is validated and stored temporarily in the system storage. </a:t>
            </a:r>
          </a:p>
          <a:p>
            <a:pPr marL="553264" lvl="1" indent="-276632" algn="l">
              <a:lnSpc>
                <a:spcPts val="3843"/>
              </a:lnSpc>
              <a:buFont typeface="Arial"/>
              <a:buChar char="•"/>
            </a:pPr>
            <a:r>
              <a:rPr lang="en-US" sz="2562">
                <a:solidFill>
                  <a:srgbClr val="000000"/>
                </a:solidFill>
                <a:latin typeface="Montserrat"/>
                <a:ea typeface="Montserrat"/>
                <a:cs typeface="Montserrat"/>
                <a:sym typeface="Montserrat"/>
              </a:rPr>
              <a:t>After successful storage, the document is passed to the OpenCV preprocessing module, which enhances the image by applying operations such as resizing, grayscale conversion, noise removal, and thresholding to improve text clarity. </a:t>
            </a:r>
          </a:p>
          <a:p>
            <a:pPr marL="553264" lvl="1" indent="-276632" algn="l">
              <a:lnSpc>
                <a:spcPts val="3843"/>
              </a:lnSpc>
              <a:buFont typeface="Arial"/>
              <a:buChar char="•"/>
            </a:pPr>
            <a:r>
              <a:rPr lang="en-US" sz="2562">
                <a:solidFill>
                  <a:srgbClr val="000000"/>
                </a:solidFill>
                <a:latin typeface="Montserrat"/>
                <a:ea typeface="Montserrat"/>
                <a:cs typeface="Montserrat"/>
                <a:sym typeface="Montserrat"/>
              </a:rPr>
              <a:t>The preprocessed image is then forwarded to the OCR engine (such as Tesseract/EasyOCR), which extracts the printed text and converts it into a raw string output. Finally, the extracted text is displayed to the user for review, forming the base for further structured extraction and digitization in upcoming milestones.</a:t>
            </a:r>
          </a:p>
          <a:p>
            <a:pPr algn="l">
              <a:lnSpc>
                <a:spcPts val="3843"/>
              </a:lnSpc>
            </a:pPr>
            <a:endParaRPr lang="en-US" sz="2562">
              <a:solidFill>
                <a:srgbClr val="000000"/>
              </a:solidFill>
              <a:latin typeface="Montserrat"/>
              <a:ea typeface="Montserrat"/>
              <a:cs typeface="Montserrat"/>
              <a:sym typeface="Montserrat"/>
            </a:endParaRPr>
          </a:p>
        </p:txBody>
      </p:sp>
      <p:grpSp>
        <p:nvGrpSpPr>
          <p:cNvPr id="7" name="Group 7"/>
          <p:cNvGrpSpPr/>
          <p:nvPr/>
        </p:nvGrpSpPr>
        <p:grpSpPr>
          <a:xfrm>
            <a:off x="15568629" y="-318954"/>
            <a:ext cx="2249937" cy="224993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128905" y="1279178"/>
            <a:ext cx="1256320" cy="125632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499498" y="2101839"/>
            <a:ext cx="14152523" cy="4691226"/>
            <a:chOff x="0" y="0"/>
            <a:chExt cx="3727414" cy="1235549"/>
          </a:xfrm>
        </p:grpSpPr>
        <p:sp>
          <p:nvSpPr>
            <p:cNvPr id="3" name="Freeform 3"/>
            <p:cNvSpPr/>
            <p:nvPr/>
          </p:nvSpPr>
          <p:spPr>
            <a:xfrm>
              <a:off x="0" y="0"/>
              <a:ext cx="3727414" cy="1235549"/>
            </a:xfrm>
            <a:custGeom>
              <a:avLst/>
              <a:gdLst/>
              <a:ahLst/>
              <a:cxnLst/>
              <a:rect l="l" t="t" r="r" b="b"/>
              <a:pathLst>
                <a:path w="3727414" h="1235549">
                  <a:moveTo>
                    <a:pt x="0" y="0"/>
                  </a:moveTo>
                  <a:lnTo>
                    <a:pt x="3727414" y="0"/>
                  </a:lnTo>
                  <a:lnTo>
                    <a:pt x="3727414" y="1235549"/>
                  </a:lnTo>
                  <a:lnTo>
                    <a:pt x="0" y="1235549"/>
                  </a:lnTo>
                  <a:close/>
                </a:path>
              </a:pathLst>
            </a:custGeom>
            <a:gradFill rotWithShape="1">
              <a:gsLst>
                <a:gs pos="0">
                  <a:srgbClr val="3C67BF">
                    <a:alpha val="23000"/>
                  </a:srgbClr>
                </a:gs>
                <a:gs pos="50000">
                  <a:srgbClr val="6B4CAF">
                    <a:alpha val="13225"/>
                  </a:srgbClr>
                </a:gs>
                <a:gs pos="100000">
                  <a:srgbClr val="F7ACFF">
                    <a:alpha val="0"/>
                  </a:srgbClr>
                </a:gs>
              </a:gsLst>
              <a:lin ang="0"/>
            </a:gradFill>
          </p:spPr>
        </p:sp>
        <p:sp>
          <p:nvSpPr>
            <p:cNvPr id="4" name="TextBox 4"/>
            <p:cNvSpPr txBox="1"/>
            <p:nvPr/>
          </p:nvSpPr>
          <p:spPr>
            <a:xfrm>
              <a:off x="0" y="-38100"/>
              <a:ext cx="3727414" cy="12736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774314" y="2306583"/>
            <a:ext cx="1892038" cy="189203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p:nvPr/>
        </p:nvGrpSpPr>
        <p:grpSpPr>
          <a:xfrm>
            <a:off x="400540" y="1693375"/>
            <a:ext cx="1256320" cy="125632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40087" y="6978409"/>
            <a:ext cx="1256320" cy="125632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22108" y="5233217"/>
            <a:ext cx="1256320" cy="125632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182130" y="3890845"/>
            <a:ext cx="11923740" cy="3864864"/>
          </a:xfrm>
          <a:prstGeom prst="rect">
            <a:avLst/>
          </a:prstGeom>
        </p:spPr>
        <p:txBody>
          <a:bodyPr lIns="0" tIns="0" rIns="0" bIns="0" rtlCol="0" anchor="t">
            <a:spAutoFit/>
          </a:bodyPr>
          <a:lstStyle/>
          <a:p>
            <a:pPr marL="552703" lvl="1" indent="-276352" algn="just">
              <a:lnSpc>
                <a:spcPts val="3839"/>
              </a:lnSpc>
              <a:buFont typeface="Arial"/>
              <a:buChar char="•"/>
            </a:pPr>
            <a:r>
              <a:rPr lang="en-US" sz="2559">
                <a:solidFill>
                  <a:srgbClr val="000000"/>
                </a:solidFill>
                <a:latin typeface="Montserrat"/>
                <a:ea typeface="Montserrat"/>
                <a:cs typeface="Montserrat"/>
                <a:sym typeface="Montserrat"/>
              </a:rPr>
              <a:t>The system uses Tesseract OCR to extract raw text from preprocessed receipt/invoice images. Before OCR, OpenCV preprocessing (grayscale, thresholding, denoising, resizing) is applied to improve text clarity. </a:t>
            </a:r>
          </a:p>
          <a:p>
            <a:pPr marL="552703" lvl="1" indent="-276352" algn="just">
              <a:lnSpc>
                <a:spcPts val="3839"/>
              </a:lnSpc>
              <a:buFont typeface="Arial"/>
              <a:buChar char="•"/>
            </a:pPr>
            <a:r>
              <a:rPr lang="en-US" sz="2559">
                <a:solidFill>
                  <a:srgbClr val="000000"/>
                </a:solidFill>
                <a:latin typeface="Montserrat"/>
                <a:ea typeface="Montserrat"/>
                <a:cs typeface="Montserrat"/>
                <a:sym typeface="Montserrat"/>
              </a:rPr>
              <a:t>To handle different fonts and layouts, the OCR will use suitable Tesseract configurations (PSM/OEM modes) and extract text line-by-line, ensuring better recognition across varying receipt formats, font styles, and structured/unstructured layouts.</a:t>
            </a:r>
          </a:p>
        </p:txBody>
      </p:sp>
      <p:sp>
        <p:nvSpPr>
          <p:cNvPr id="19" name="TextBox 19"/>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0" name="TextBox 20"/>
          <p:cNvSpPr txBox="1"/>
          <p:nvPr/>
        </p:nvSpPr>
        <p:spPr>
          <a:xfrm>
            <a:off x="16774314" y="9473025"/>
            <a:ext cx="354591" cy="241636"/>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06</a:t>
            </a:r>
          </a:p>
        </p:txBody>
      </p:sp>
      <p:sp>
        <p:nvSpPr>
          <p:cNvPr id="21" name="TextBox 21"/>
          <p:cNvSpPr txBox="1"/>
          <p:nvPr/>
        </p:nvSpPr>
        <p:spPr>
          <a:xfrm>
            <a:off x="1943944" y="2470135"/>
            <a:ext cx="14630628" cy="766255"/>
          </a:xfrm>
          <a:prstGeom prst="rect">
            <a:avLst/>
          </a:prstGeom>
        </p:spPr>
        <p:txBody>
          <a:bodyPr lIns="0" tIns="0" rIns="0" bIns="0" rtlCol="0" anchor="t">
            <a:spAutoFit/>
          </a:bodyPr>
          <a:lstStyle/>
          <a:p>
            <a:pPr algn="ctr">
              <a:lnSpc>
                <a:spcPts val="5467"/>
              </a:lnSpc>
            </a:pPr>
            <a:r>
              <a:rPr lang="en-US" sz="6833" b="1">
                <a:solidFill>
                  <a:srgbClr val="240960"/>
                </a:solidFill>
                <a:latin typeface="Montserrat Bold"/>
                <a:ea typeface="Montserrat Bold"/>
                <a:cs typeface="Montserrat Bold"/>
                <a:sym typeface="Montserrat Bold"/>
              </a:rPr>
              <a:t>OCR Implementation Strategy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11623420" y="5741165"/>
            <a:ext cx="7406570" cy="74065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67104" y="-2512338"/>
            <a:ext cx="5214383" cy="521438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663860" y="2854794"/>
            <a:ext cx="10853142" cy="766255"/>
          </a:xfrm>
          <a:prstGeom prst="rect">
            <a:avLst/>
          </a:prstGeom>
        </p:spPr>
        <p:txBody>
          <a:bodyPr lIns="0" tIns="0" rIns="0" bIns="0" rtlCol="0" anchor="t">
            <a:spAutoFit/>
          </a:bodyPr>
          <a:lstStyle/>
          <a:p>
            <a:pPr algn="l">
              <a:lnSpc>
                <a:spcPts val="5467"/>
              </a:lnSpc>
            </a:pPr>
            <a:r>
              <a:rPr lang="en-US" sz="6833" b="1">
                <a:solidFill>
                  <a:srgbClr val="240960"/>
                </a:solidFill>
                <a:latin typeface="Montserrat Bold"/>
                <a:ea typeface="Montserrat Bold"/>
                <a:cs typeface="Montserrat Bold"/>
                <a:sym typeface="Montserrat Bold"/>
              </a:rPr>
              <a:t>Evaluation &amp; Validation </a:t>
            </a:r>
          </a:p>
        </p:txBody>
      </p:sp>
      <p:grpSp>
        <p:nvGrpSpPr>
          <p:cNvPr id="10" name="Group 10"/>
          <p:cNvGrpSpPr/>
          <p:nvPr/>
        </p:nvGrpSpPr>
        <p:grpSpPr>
          <a:xfrm>
            <a:off x="4747172" y="3469231"/>
            <a:ext cx="1343260" cy="134326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1623420" y="1477600"/>
            <a:ext cx="1343260" cy="134326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2236613" y="1848961"/>
            <a:ext cx="4780194" cy="7167712"/>
          </a:xfrm>
          <a:custGeom>
            <a:avLst/>
            <a:gdLst/>
            <a:ahLst/>
            <a:cxnLst/>
            <a:rect l="l" t="t" r="r" b="b"/>
            <a:pathLst>
              <a:path w="4780194" h="7167712">
                <a:moveTo>
                  <a:pt x="0" y="0"/>
                </a:moveTo>
                <a:lnTo>
                  <a:pt x="4780194" y="0"/>
                </a:lnTo>
                <a:lnTo>
                  <a:pt x="4780194" y="7167712"/>
                </a:lnTo>
                <a:lnTo>
                  <a:pt x="0" y="7167712"/>
                </a:lnTo>
                <a:lnTo>
                  <a:pt x="0" y="0"/>
                </a:lnTo>
                <a:close/>
              </a:path>
            </a:pathLst>
          </a:custGeom>
          <a:blipFill>
            <a:blip r:embed="rId4"/>
            <a:stretch>
              <a:fillRect/>
            </a:stretch>
          </a:blipFill>
        </p:spPr>
      </p:sp>
      <p:sp>
        <p:nvSpPr>
          <p:cNvPr id="17" name="TextBox 17"/>
          <p:cNvSpPr txBox="1"/>
          <p:nvPr/>
        </p:nvSpPr>
        <p:spPr>
          <a:xfrm>
            <a:off x="1595013" y="4743692"/>
            <a:ext cx="8310740" cy="4836414"/>
          </a:xfrm>
          <a:prstGeom prst="rect">
            <a:avLst/>
          </a:prstGeom>
        </p:spPr>
        <p:txBody>
          <a:bodyPr lIns="0" tIns="0" rIns="0" bIns="0" rtlCol="0" anchor="t">
            <a:spAutoFit/>
          </a:bodyPr>
          <a:lstStyle/>
          <a:p>
            <a:pPr marL="552703" lvl="1" indent="-276352" algn="l">
              <a:lnSpc>
                <a:spcPts val="3839"/>
              </a:lnSpc>
              <a:buFont typeface="Arial"/>
              <a:buChar char="•"/>
            </a:pPr>
            <a:r>
              <a:rPr lang="en-US" sz="2559">
                <a:solidFill>
                  <a:srgbClr val="000000"/>
                </a:solidFill>
                <a:latin typeface="Montserrat"/>
                <a:ea typeface="Montserrat"/>
                <a:cs typeface="Montserrat"/>
                <a:sym typeface="Montserrat"/>
              </a:rPr>
              <a:t>To verify the OCR system works correctly, the extracted OCR text will be compared with a manually prepared ground truth text file for the same receipt/invoice. </a:t>
            </a:r>
          </a:p>
          <a:p>
            <a:pPr marL="552703" lvl="1" indent="-276352" algn="l">
              <a:lnSpc>
                <a:spcPts val="3839"/>
              </a:lnSpc>
              <a:buFont typeface="Arial"/>
              <a:buChar char="•"/>
            </a:pPr>
            <a:r>
              <a:rPr lang="en-US" sz="2559">
                <a:solidFill>
                  <a:srgbClr val="000000"/>
                </a:solidFill>
                <a:latin typeface="Montserrat"/>
                <a:ea typeface="Montserrat"/>
                <a:cs typeface="Montserrat"/>
                <a:sym typeface="Montserrat"/>
              </a:rPr>
              <a:t>Accuracy will be measured using text matching/similarity metrics (like word-level accuracy or character-level similarity), and performance will be validated by testing multiple receipts with different layouts, fonts, and image quality.</a:t>
            </a:r>
          </a:p>
        </p:txBody>
      </p:sp>
      <p:sp>
        <p:nvSpPr>
          <p:cNvPr id="18" name="TextBox 18"/>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19" name="TextBox 19"/>
          <p:cNvSpPr txBox="1"/>
          <p:nvPr/>
        </p:nvSpPr>
        <p:spPr>
          <a:xfrm>
            <a:off x="16774314" y="9473025"/>
            <a:ext cx="484986" cy="241636"/>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07</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sp>
        <p:nvSpPr>
          <p:cNvPr id="2" name="Freeform 2"/>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236831" y="2303914"/>
            <a:ext cx="2414254" cy="241425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9802852" y="2628663"/>
            <a:ext cx="6136420" cy="6136420"/>
            <a:chOff x="0" y="0"/>
            <a:chExt cx="14840029" cy="14840029"/>
          </a:xfrm>
        </p:grpSpPr>
        <p:sp>
          <p:nvSpPr>
            <p:cNvPr id="7" name="Freeform 7"/>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5B45B5">
                    <a:alpha val="100000"/>
                  </a:srgbClr>
                </a:gs>
                <a:gs pos="100000">
                  <a:srgbClr val="8875D7">
                    <a:alpha val="100000"/>
                  </a:srgbClr>
                </a:gs>
              </a:gsLst>
              <a:lin ang="0"/>
            </a:gradFill>
          </p:spPr>
        </p:sp>
        <p:sp>
          <p:nvSpPr>
            <p:cNvPr id="8" name="Freeform 8"/>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id="9" name="Freeform 9"/>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4"/>
              <a:stretch>
                <a:fillRect l="223" r="223"/>
              </a:stretch>
            </a:blipFill>
          </p:spPr>
        </p:sp>
      </p:grpSp>
      <p:grpSp>
        <p:nvGrpSpPr>
          <p:cNvPr id="10" name="Group 10"/>
          <p:cNvGrpSpPr/>
          <p:nvPr/>
        </p:nvGrpSpPr>
        <p:grpSpPr>
          <a:xfrm>
            <a:off x="9963054" y="6873045"/>
            <a:ext cx="1892038" cy="18920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861737" y="3674458"/>
            <a:ext cx="2155070" cy="21550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96000"/>
                  </a:srgbClr>
                </a:gs>
                <a:gs pos="100000">
                  <a:srgbClr val="F7ACFF">
                    <a:alpha val="960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5377984" y="4289696"/>
            <a:ext cx="1122575" cy="924593"/>
          </a:xfrm>
          <a:custGeom>
            <a:avLst/>
            <a:gdLst/>
            <a:ahLst/>
            <a:cxnLst/>
            <a:rect l="l" t="t" r="r" b="b"/>
            <a:pathLst>
              <a:path w="1122575" h="924593">
                <a:moveTo>
                  <a:pt x="0" y="0"/>
                </a:moveTo>
                <a:lnTo>
                  <a:pt x="1122575" y="0"/>
                </a:lnTo>
                <a:lnTo>
                  <a:pt x="1122575" y="924594"/>
                </a:lnTo>
                <a:lnTo>
                  <a:pt x="0" y="9245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7" name="Group 17"/>
          <p:cNvGrpSpPr/>
          <p:nvPr/>
        </p:nvGrpSpPr>
        <p:grpSpPr>
          <a:xfrm>
            <a:off x="9476446" y="1521918"/>
            <a:ext cx="3185721" cy="318572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21" name="TextBox 21"/>
          <p:cNvSpPr txBox="1"/>
          <p:nvPr/>
        </p:nvSpPr>
        <p:spPr>
          <a:xfrm>
            <a:off x="16774314" y="9473025"/>
            <a:ext cx="484986"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08</a:t>
            </a:r>
          </a:p>
        </p:txBody>
      </p:sp>
      <p:sp>
        <p:nvSpPr>
          <p:cNvPr id="22" name="TextBox 22"/>
          <p:cNvSpPr txBox="1"/>
          <p:nvPr/>
        </p:nvSpPr>
        <p:spPr>
          <a:xfrm>
            <a:off x="3010034" y="3381478"/>
            <a:ext cx="5064621" cy="766255"/>
          </a:xfrm>
          <a:prstGeom prst="rect">
            <a:avLst/>
          </a:prstGeom>
        </p:spPr>
        <p:txBody>
          <a:bodyPr lIns="0" tIns="0" rIns="0" bIns="0" rtlCol="0" anchor="t">
            <a:spAutoFit/>
          </a:bodyPr>
          <a:lstStyle/>
          <a:p>
            <a:pPr algn="l">
              <a:lnSpc>
                <a:spcPts val="5467"/>
              </a:lnSpc>
            </a:pPr>
            <a:r>
              <a:rPr lang="en-US" sz="6833" b="1">
                <a:solidFill>
                  <a:srgbClr val="240960"/>
                </a:solidFill>
                <a:latin typeface="Montserrat Bold"/>
                <a:ea typeface="Montserrat Bold"/>
                <a:cs typeface="Montserrat Bold"/>
                <a:sym typeface="Montserrat Bold"/>
              </a:rPr>
              <a:t>Conclusion</a:t>
            </a:r>
          </a:p>
        </p:txBody>
      </p:sp>
      <p:sp>
        <p:nvSpPr>
          <p:cNvPr id="23" name="TextBox 23"/>
          <p:cNvSpPr txBox="1"/>
          <p:nvPr/>
        </p:nvSpPr>
        <p:spPr>
          <a:xfrm>
            <a:off x="1840087" y="4675793"/>
            <a:ext cx="6417795" cy="4350639"/>
          </a:xfrm>
          <a:prstGeom prst="rect">
            <a:avLst/>
          </a:prstGeom>
        </p:spPr>
        <p:txBody>
          <a:bodyPr lIns="0" tIns="0" rIns="0" bIns="0" rtlCol="0" anchor="t">
            <a:spAutoFit/>
          </a:bodyPr>
          <a:lstStyle/>
          <a:p>
            <a:pPr marL="552703" lvl="1" indent="-276352" algn="l">
              <a:lnSpc>
                <a:spcPts val="3839"/>
              </a:lnSpc>
              <a:buFont typeface="Arial"/>
              <a:buChar char="•"/>
            </a:pPr>
            <a:r>
              <a:rPr lang="en-US" sz="2559">
                <a:solidFill>
                  <a:srgbClr val="000000"/>
                </a:solidFill>
                <a:latin typeface="Montserrat"/>
                <a:ea typeface="Montserrat"/>
                <a:cs typeface="Montserrat"/>
                <a:sym typeface="Montserrat"/>
              </a:rPr>
              <a:t>Milestone–1 successfully implements the core OCR pipeline by enabling file upload, applying image preprocessing, and extracting raw text from receipts/invoices. </a:t>
            </a:r>
          </a:p>
          <a:p>
            <a:pPr marL="552703" lvl="1" indent="-276352" algn="l">
              <a:lnSpc>
                <a:spcPts val="3839"/>
              </a:lnSpc>
              <a:buFont typeface="Arial"/>
              <a:buChar char="•"/>
            </a:pPr>
            <a:r>
              <a:rPr lang="en-US" sz="2559">
                <a:solidFill>
                  <a:srgbClr val="000000"/>
                </a:solidFill>
                <a:latin typeface="Montserrat"/>
                <a:ea typeface="Montserrat"/>
                <a:cs typeface="Montserrat"/>
                <a:sym typeface="Montserrat"/>
              </a:rPr>
              <a:t>This forms a strong foundation for future milestones like structured data extraction and storage.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5FF"/>
        </a:solidFill>
        <a:effectLst/>
      </p:bgPr>
    </p:bg>
    <p:spTree>
      <p:nvGrpSpPr>
        <p:cNvPr id="1" name=""/>
        <p:cNvGrpSpPr/>
        <p:nvPr/>
      </p:nvGrpSpPr>
      <p:grpSpPr>
        <a:xfrm>
          <a:off x="0" y="0"/>
          <a:ext cx="0" cy="0"/>
          <a:chOff x="0" y="0"/>
          <a:chExt cx="0" cy="0"/>
        </a:xfrm>
      </p:grpSpPr>
      <p:grpSp>
        <p:nvGrpSpPr>
          <p:cNvPr id="2" name="Group 2"/>
          <p:cNvGrpSpPr/>
          <p:nvPr/>
        </p:nvGrpSpPr>
        <p:grpSpPr>
          <a:xfrm>
            <a:off x="4889840" y="2149955"/>
            <a:ext cx="2999351" cy="29993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5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233203" y="3316034"/>
            <a:ext cx="7055617" cy="1543690"/>
          </a:xfrm>
          <a:prstGeom prst="rect">
            <a:avLst/>
          </a:prstGeom>
        </p:spPr>
        <p:txBody>
          <a:bodyPr lIns="0" tIns="0" rIns="0" bIns="0" rtlCol="0" anchor="t">
            <a:spAutoFit/>
          </a:bodyPr>
          <a:lstStyle/>
          <a:p>
            <a:pPr algn="ctr">
              <a:lnSpc>
                <a:spcPts val="10828"/>
              </a:lnSpc>
            </a:pPr>
            <a:r>
              <a:rPr lang="en-US" sz="13535" b="1">
                <a:solidFill>
                  <a:srgbClr val="240960"/>
                </a:solidFill>
                <a:latin typeface="Montserrat Bold"/>
                <a:ea typeface="Montserrat Bold"/>
                <a:cs typeface="Montserrat Bold"/>
                <a:sym typeface="Montserrat Bold"/>
              </a:rPr>
              <a:t>Thank</a:t>
            </a:r>
          </a:p>
        </p:txBody>
      </p:sp>
      <p:sp>
        <p:nvSpPr>
          <p:cNvPr id="6" name="TextBox 6"/>
          <p:cNvSpPr txBox="1"/>
          <p:nvPr/>
        </p:nvSpPr>
        <p:spPr>
          <a:xfrm>
            <a:off x="6389516" y="4760679"/>
            <a:ext cx="4990576" cy="1543690"/>
          </a:xfrm>
          <a:prstGeom prst="rect">
            <a:avLst/>
          </a:prstGeom>
        </p:spPr>
        <p:txBody>
          <a:bodyPr lIns="0" tIns="0" rIns="0" bIns="0" rtlCol="0" anchor="t">
            <a:spAutoFit/>
          </a:bodyPr>
          <a:lstStyle/>
          <a:p>
            <a:pPr algn="ctr">
              <a:lnSpc>
                <a:spcPts val="10828"/>
              </a:lnSpc>
            </a:pPr>
            <a:r>
              <a:rPr lang="en-US" sz="13535">
                <a:solidFill>
                  <a:srgbClr val="240960"/>
                </a:solidFill>
                <a:latin typeface="Montserrat"/>
                <a:ea typeface="Montserrat"/>
                <a:cs typeface="Montserrat"/>
                <a:sym typeface="Montserrat"/>
              </a:rPr>
              <a:t>You.</a:t>
            </a:r>
          </a:p>
        </p:txBody>
      </p:sp>
      <p:grpSp>
        <p:nvGrpSpPr>
          <p:cNvPr id="7" name="Group 7"/>
          <p:cNvGrpSpPr/>
          <p:nvPr/>
        </p:nvGrpSpPr>
        <p:grpSpPr>
          <a:xfrm rot="-7357214">
            <a:off x="10690988" y="3451709"/>
            <a:ext cx="1931597" cy="19315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67BF">
                    <a:alpha val="58000"/>
                  </a:srgbClr>
                </a:gs>
                <a:gs pos="100000">
                  <a:srgbClr val="F7ACFF">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49938" y="875473"/>
            <a:ext cx="490149" cy="403705"/>
          </a:xfrm>
          <a:custGeom>
            <a:avLst/>
            <a:gdLst/>
            <a:ahLst/>
            <a:cxnLst/>
            <a:rect l="l" t="t" r="r" b="b"/>
            <a:pathLst>
              <a:path w="490149" h="403705">
                <a:moveTo>
                  <a:pt x="0" y="0"/>
                </a:moveTo>
                <a:lnTo>
                  <a:pt x="490149" y="0"/>
                </a:lnTo>
                <a:lnTo>
                  <a:pt x="490149" y="403705"/>
                </a:lnTo>
                <a:lnTo>
                  <a:pt x="0" y="4037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996708" y="8186988"/>
            <a:ext cx="511791" cy="511791"/>
          </a:xfrm>
          <a:custGeom>
            <a:avLst/>
            <a:gdLst/>
            <a:ahLst/>
            <a:cxnLst/>
            <a:rect l="l" t="t" r="r" b="b"/>
            <a:pathLst>
              <a:path w="511791" h="511791">
                <a:moveTo>
                  <a:pt x="0" y="0"/>
                </a:moveTo>
                <a:lnTo>
                  <a:pt x="511791" y="0"/>
                </a:lnTo>
                <a:lnTo>
                  <a:pt x="511791" y="511791"/>
                </a:lnTo>
                <a:lnTo>
                  <a:pt x="0" y="51179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491235" y="7868085"/>
            <a:ext cx="19270471" cy="1068974"/>
            <a:chOff x="0" y="0"/>
            <a:chExt cx="5075350" cy="281540"/>
          </a:xfrm>
        </p:grpSpPr>
        <p:sp>
          <p:nvSpPr>
            <p:cNvPr id="13" name="Freeform 13"/>
            <p:cNvSpPr/>
            <p:nvPr/>
          </p:nvSpPr>
          <p:spPr>
            <a:xfrm>
              <a:off x="0" y="0"/>
              <a:ext cx="5075350" cy="281540"/>
            </a:xfrm>
            <a:custGeom>
              <a:avLst/>
              <a:gdLst/>
              <a:ahLst/>
              <a:cxnLst/>
              <a:rect l="l" t="t" r="r" b="b"/>
              <a:pathLst>
                <a:path w="5075350" h="281540">
                  <a:moveTo>
                    <a:pt x="0" y="0"/>
                  </a:moveTo>
                  <a:lnTo>
                    <a:pt x="5075350" y="0"/>
                  </a:lnTo>
                  <a:lnTo>
                    <a:pt x="5075350" y="281540"/>
                  </a:lnTo>
                  <a:lnTo>
                    <a:pt x="0" y="281540"/>
                  </a:lnTo>
                  <a:close/>
                </a:path>
              </a:pathLst>
            </a:custGeom>
            <a:gradFill rotWithShape="1">
              <a:gsLst>
                <a:gs pos="0">
                  <a:srgbClr val="3C67BF">
                    <a:alpha val="23000"/>
                  </a:srgbClr>
                </a:gs>
                <a:gs pos="50000">
                  <a:srgbClr val="6B4CAF">
                    <a:alpha val="13225"/>
                  </a:srgbClr>
                </a:gs>
                <a:gs pos="100000">
                  <a:srgbClr val="F7ACFF">
                    <a:alpha val="0"/>
                  </a:srgbClr>
                </a:gs>
              </a:gsLst>
              <a:lin ang="0"/>
            </a:gradFill>
          </p:spPr>
        </p:sp>
        <p:sp>
          <p:nvSpPr>
            <p:cNvPr id="14" name="TextBox 14"/>
            <p:cNvSpPr txBox="1"/>
            <p:nvPr/>
          </p:nvSpPr>
          <p:spPr>
            <a:xfrm>
              <a:off x="0" y="-38100"/>
              <a:ext cx="5075350" cy="31964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050268" y="9473025"/>
            <a:ext cx="724046" cy="242737"/>
          </a:xfrm>
          <a:prstGeom prst="rect">
            <a:avLst/>
          </a:prstGeom>
        </p:spPr>
        <p:txBody>
          <a:bodyPr lIns="0" tIns="0" rIns="0" bIns="0" rtlCol="0" anchor="t">
            <a:spAutoFit/>
          </a:bodyPr>
          <a:lstStyle/>
          <a:p>
            <a:pPr algn="l">
              <a:lnSpc>
                <a:spcPts val="1859"/>
              </a:lnSpc>
            </a:pPr>
            <a:r>
              <a:rPr lang="en-US" sz="1822" b="1">
                <a:solidFill>
                  <a:srgbClr val="240960"/>
                </a:solidFill>
                <a:latin typeface="Montserrat Bold"/>
                <a:ea typeface="Montserrat Bold"/>
                <a:cs typeface="Montserrat Bold"/>
                <a:sym typeface="Montserrat Bold"/>
              </a:rPr>
              <a:t>Page</a:t>
            </a:r>
          </a:p>
        </p:txBody>
      </p:sp>
      <p:sp>
        <p:nvSpPr>
          <p:cNvPr id="16" name="TextBox 16"/>
          <p:cNvSpPr txBox="1"/>
          <p:nvPr/>
        </p:nvSpPr>
        <p:spPr>
          <a:xfrm>
            <a:off x="16774314" y="9473025"/>
            <a:ext cx="354591" cy="241692"/>
          </a:xfrm>
          <a:prstGeom prst="rect">
            <a:avLst/>
          </a:prstGeom>
        </p:spPr>
        <p:txBody>
          <a:bodyPr lIns="0" tIns="0" rIns="0" bIns="0" rtlCol="0" anchor="t">
            <a:spAutoFit/>
          </a:bodyPr>
          <a:lstStyle/>
          <a:p>
            <a:pPr algn="l">
              <a:lnSpc>
                <a:spcPts val="1859"/>
              </a:lnSpc>
            </a:pPr>
            <a:r>
              <a:rPr lang="en-US" sz="1822">
                <a:solidFill>
                  <a:srgbClr val="240960"/>
                </a:solidFill>
                <a:latin typeface="Montserrat"/>
                <a:ea typeface="Montserrat"/>
                <a:cs typeface="Montserrat"/>
                <a:sym typeface="Montserrat"/>
              </a:rPr>
              <a:t>09</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497</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Montserrat</vt:lpstr>
      <vt:lpstr>Canva Sans Bold</vt:lpstr>
      <vt:lpstr>Montserrat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Modern Minimalist Business Development Presentation</dc:title>
  <cp:lastModifiedBy>ADMIN</cp:lastModifiedBy>
  <cp:revision>2</cp:revision>
  <dcterms:created xsi:type="dcterms:W3CDTF">2006-08-16T00:00:00Z</dcterms:created>
  <dcterms:modified xsi:type="dcterms:W3CDTF">2026-01-14T14:02:32Z</dcterms:modified>
  <dc:identifier>DAG-XZiVS2g</dc:identifier>
</cp:coreProperties>
</file>